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157192"/>
            <a:ext cx="3686944" cy="1097348"/>
          </a:xfrm>
        </p:spPr>
        <p:txBody>
          <a:bodyPr/>
          <a:lstStyle/>
          <a:p>
            <a:r>
              <a:rPr lang="uk-UA" sz="1600" dirty="0" smtClean="0"/>
              <a:t>Підготувала учениця 11 класу </a:t>
            </a:r>
          </a:p>
          <a:p>
            <a:r>
              <a:rPr lang="uk-UA" sz="1600" dirty="0" smtClean="0"/>
              <a:t>Литвиненко Анастасія</a:t>
            </a: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Зм</a:t>
            </a:r>
            <a:r>
              <a:rPr lang="uk-UA" dirty="0" err="1" smtClean="0"/>
              <a:t>іна</a:t>
            </a:r>
            <a:r>
              <a:rPr lang="uk-UA" dirty="0" smtClean="0"/>
              <a:t> ролі жінки в суспільстві внаслідок Другої світової війни»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37890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</a:t>
            </a:r>
            <a:r>
              <a:rPr lang="ru-RU" dirty="0" err="1" smtClean="0"/>
              <a:t>Жінка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радянському</a:t>
            </a:r>
            <a:r>
              <a:rPr lang="ru-RU" dirty="0"/>
              <a:t> </a:t>
            </a:r>
            <a:r>
              <a:rPr lang="ru-RU" dirty="0" err="1"/>
              <a:t>суспільстві</a:t>
            </a:r>
            <a:r>
              <a:rPr lang="ru-RU" dirty="0"/>
              <a:t>: </a:t>
            </a:r>
            <a:r>
              <a:rPr lang="ru-RU" dirty="0" err="1"/>
              <a:t>офіційний</a:t>
            </a:r>
            <a:r>
              <a:rPr lang="ru-RU" dirty="0"/>
              <a:t> образ і реальна </a:t>
            </a:r>
            <a:r>
              <a:rPr lang="ru-RU" dirty="0" smtClean="0"/>
              <a:t>практика)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3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484784"/>
            <a:ext cx="3034680" cy="255652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Роза </a:t>
            </a:r>
            <a:r>
              <a:rPr lang="ru-RU" b="1" dirty="0" err="1"/>
              <a:t>Шаніна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54 </a:t>
            </a:r>
            <a:r>
              <a:rPr lang="ru-RU" sz="3100" dirty="0" err="1"/>
              <a:t>знищених</a:t>
            </a:r>
            <a:r>
              <a:rPr lang="ru-RU" sz="3100" dirty="0"/>
              <a:t> </a:t>
            </a:r>
            <a:r>
              <a:rPr lang="ru-RU" sz="3100" dirty="0" err="1"/>
              <a:t>ворогів</a:t>
            </a:r>
            <a:endParaRPr lang="ru-RU" sz="31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4846588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/>
              <a:t>Снайпери</a:t>
            </a:r>
            <a:r>
              <a:rPr lang="ru-RU" sz="3200" b="1" dirty="0"/>
              <a:t> </a:t>
            </a:r>
            <a:r>
              <a:rPr lang="ru-RU" sz="3200" b="1" dirty="0" err="1"/>
              <a:t>Фаїна</a:t>
            </a:r>
            <a:r>
              <a:rPr lang="ru-RU" sz="3200" b="1" dirty="0"/>
              <a:t> Якимова, Роза </a:t>
            </a:r>
            <a:r>
              <a:rPr lang="ru-RU" sz="3200" b="1" dirty="0" err="1"/>
              <a:t>Шаніна</a:t>
            </a:r>
            <a:r>
              <a:rPr lang="ru-RU" sz="3200" b="1" dirty="0"/>
              <a:t>, </a:t>
            </a:r>
            <a:r>
              <a:rPr lang="ru-RU" sz="3200" b="1" dirty="0" err="1"/>
              <a:t>Лідія</a:t>
            </a:r>
            <a:r>
              <a:rPr lang="ru-RU" sz="3200" b="1" dirty="0"/>
              <a:t> </a:t>
            </a:r>
            <a:r>
              <a:rPr lang="ru-RU" sz="3200" b="1" dirty="0" err="1"/>
              <a:t>Володіна</a:t>
            </a:r>
            <a:endParaRPr lang="ru-RU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2" y="1484784"/>
            <a:ext cx="7620000" cy="501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7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52400"/>
            <a:ext cx="3610744" cy="45007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/>
              <a:t>Олександра</a:t>
            </a:r>
            <a:r>
              <a:rPr lang="ru-RU" sz="3600" b="1" dirty="0"/>
              <a:t> Шулежко </a:t>
            </a:r>
            <a:r>
              <a:rPr lang="ru-RU" sz="3200" dirty="0" err="1"/>
              <a:t>врятувала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смерті</a:t>
            </a:r>
            <a:r>
              <a:rPr lang="ru-RU" sz="3200" dirty="0"/>
              <a:t> й голоду 102 </a:t>
            </a:r>
            <a:r>
              <a:rPr lang="ru-RU" sz="3200" dirty="0" err="1"/>
              <a:t>дитини</a:t>
            </a:r>
            <a:r>
              <a:rPr lang="ru-RU" sz="3200" dirty="0"/>
              <a:t>; з них 25 </a:t>
            </a:r>
            <a:r>
              <a:rPr lang="ru-RU" sz="3200" dirty="0" err="1"/>
              <a:t>були</a:t>
            </a:r>
            <a:r>
              <a:rPr lang="ru-RU" sz="3200" dirty="0"/>
              <a:t> </a:t>
            </a:r>
            <a:r>
              <a:rPr lang="ru-RU" sz="3200" dirty="0" err="1"/>
              <a:t>євреями</a:t>
            </a:r>
            <a:r>
              <a:rPr lang="ru-RU" sz="3200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55869" cy="620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8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08912" cy="1219200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/>
              <a:t>Дякую за увагу!</a:t>
            </a:r>
            <a:endParaRPr lang="ru-RU" sz="6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715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3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042792" cy="4929336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err="1"/>
              <a:t>Радянська</a:t>
            </a:r>
            <a:r>
              <a:rPr lang="ru-RU" sz="1800" dirty="0"/>
              <a:t> </a:t>
            </a:r>
            <a:r>
              <a:rPr lang="ru-RU" sz="1800" dirty="0" err="1"/>
              <a:t>історіографія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представляє</a:t>
            </a:r>
            <a:r>
              <a:rPr lang="ru-RU" sz="1800" dirty="0"/>
              <a:t> проблематику </a:t>
            </a:r>
            <a:r>
              <a:rPr lang="ru-RU" sz="1800" dirty="0" err="1"/>
              <a:t>жіночої</a:t>
            </a:r>
            <a:r>
              <a:rPr lang="ru-RU" sz="1800" dirty="0"/>
              <a:t> </a:t>
            </a:r>
            <a:r>
              <a:rPr lang="ru-RU" sz="1800" dirty="0" err="1"/>
              <a:t>історії</a:t>
            </a:r>
            <a:r>
              <a:rPr lang="ru-RU" sz="1800" dirty="0"/>
              <a:t>, </a:t>
            </a:r>
            <a:r>
              <a:rPr lang="ru-RU" sz="1800" dirty="0" err="1"/>
              <a:t>насамперед</a:t>
            </a:r>
            <a:r>
              <a:rPr lang="ru-RU" sz="1800" dirty="0"/>
              <a:t> </a:t>
            </a:r>
            <a:r>
              <a:rPr lang="ru-RU" sz="1800" dirty="0" err="1"/>
              <a:t>віддзеркалює</a:t>
            </a:r>
            <a:r>
              <a:rPr lang="ru-RU" sz="1800" dirty="0"/>
              <a:t>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офіційне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замовлення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держави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і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партії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sz="1800" dirty="0" err="1" smtClean="0">
                <a:solidFill>
                  <a:schemeClr val="bg1"/>
                </a:solidFill>
                <a:latin typeface="+mj-lt"/>
              </a:rPr>
              <a:t>формування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образу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ідеальної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жінки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у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свідомості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громадян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err="1" smtClean="0"/>
              <a:t>Зокрема</a:t>
            </a:r>
            <a:r>
              <a:rPr lang="ru-RU" sz="1800" dirty="0"/>
              <a:t>, з </a:t>
            </a:r>
            <a:r>
              <a:rPr lang="ru-RU" sz="1800" dirty="0" err="1"/>
              <a:t>доробку</a:t>
            </a:r>
            <a:r>
              <a:rPr lang="ru-RU" sz="1800" dirty="0"/>
              <a:t> </a:t>
            </a:r>
            <a:r>
              <a:rPr lang="ru-RU" sz="1800" dirty="0" err="1"/>
              <a:t>радянських</a:t>
            </a:r>
            <a:r>
              <a:rPr lang="ru-RU" sz="1800" dirty="0"/>
              <a:t> </a:t>
            </a:r>
            <a:r>
              <a:rPr lang="ru-RU" sz="1800" dirty="0" err="1"/>
              <a:t>істориків</a:t>
            </a:r>
            <a:r>
              <a:rPr lang="ru-RU" sz="1800" dirty="0"/>
              <a:t> </a:t>
            </a:r>
            <a:r>
              <a:rPr lang="ru-RU" sz="1800" dirty="0" err="1"/>
              <a:t>можемо</a:t>
            </a:r>
            <a:r>
              <a:rPr lang="ru-RU" sz="1800" dirty="0"/>
              <a:t> </a:t>
            </a:r>
            <a:r>
              <a:rPr lang="ru-RU" sz="1800" dirty="0" err="1"/>
              <a:t>отримати</a:t>
            </a:r>
            <a:r>
              <a:rPr lang="ru-RU" sz="1800" dirty="0"/>
              <a:t> </a:t>
            </a:r>
            <a:r>
              <a:rPr lang="ru-RU" sz="1800" dirty="0" err="1"/>
              <a:t>відомості</a:t>
            </a:r>
            <a:r>
              <a:rPr lang="ru-RU" sz="1800" dirty="0"/>
              <a:t>: про роль </a:t>
            </a:r>
            <a:r>
              <a:rPr lang="ru-RU" sz="1800" dirty="0" err="1"/>
              <a:t>жінок</a:t>
            </a:r>
            <a:r>
              <a:rPr lang="ru-RU" sz="1800" dirty="0"/>
              <a:t> у </a:t>
            </a:r>
            <a:r>
              <a:rPr lang="ru-RU" sz="1800" dirty="0" err="1"/>
              <a:t>повоєнній</a:t>
            </a:r>
            <a:r>
              <a:rPr lang="ru-RU" sz="1800" dirty="0"/>
              <a:t> </a:t>
            </a:r>
            <a:r>
              <a:rPr lang="ru-RU" sz="1800" dirty="0" err="1"/>
              <a:t>промисловій</a:t>
            </a:r>
            <a:r>
              <a:rPr lang="ru-RU" sz="1800" dirty="0"/>
              <a:t> </a:t>
            </a:r>
            <a:r>
              <a:rPr lang="ru-RU" sz="1800" dirty="0" err="1"/>
              <a:t>відбудові</a:t>
            </a:r>
            <a:r>
              <a:rPr lang="ru-RU" sz="1800" dirty="0"/>
              <a:t>; участь в </a:t>
            </a:r>
            <a:r>
              <a:rPr lang="ru-RU" sz="1800" dirty="0" err="1"/>
              <a:t>громадсько-політичному</a:t>
            </a:r>
            <a:r>
              <a:rPr lang="ru-RU" sz="1800" dirty="0"/>
              <a:t> </a:t>
            </a:r>
            <a:r>
              <a:rPr lang="ru-RU" sz="1800" dirty="0" err="1"/>
              <a:t>житті</a:t>
            </a:r>
            <a:r>
              <a:rPr lang="ru-RU" sz="1800" dirty="0"/>
              <a:t>, в </a:t>
            </a:r>
            <a:r>
              <a:rPr lang="ru-RU" sz="1800" dirty="0" err="1"/>
              <a:t>т.ч</a:t>
            </a:r>
            <a:r>
              <a:rPr lang="ru-RU" sz="1800" dirty="0"/>
              <a:t>. членство в </a:t>
            </a:r>
            <a:r>
              <a:rPr lang="ru-RU" sz="1800" dirty="0" err="1"/>
              <a:t>жіночих</a:t>
            </a:r>
            <a:r>
              <a:rPr lang="ru-RU" sz="1800" dirty="0"/>
              <a:t> радах, </a:t>
            </a:r>
            <a:r>
              <a:rPr lang="ru-RU" sz="1800" dirty="0" err="1"/>
              <a:t>виконкомах</a:t>
            </a:r>
            <a:r>
              <a:rPr lang="ru-RU" sz="1800" dirty="0"/>
              <a:t> Рад </a:t>
            </a:r>
            <a:r>
              <a:rPr lang="ru-RU" sz="1800" dirty="0" err="1"/>
              <a:t>тощо</a:t>
            </a:r>
            <a:r>
              <a:rPr lang="ru-RU" sz="1800" dirty="0"/>
              <a:t>; про «</a:t>
            </a:r>
            <a:r>
              <a:rPr lang="ru-RU" sz="1800" dirty="0" err="1"/>
              <a:t>місію</a:t>
            </a:r>
            <a:r>
              <a:rPr lang="ru-RU" sz="1800" dirty="0"/>
              <a:t>» </a:t>
            </a:r>
            <a:r>
              <a:rPr lang="ru-RU" sz="1800" dirty="0" err="1"/>
              <a:t>партії</a:t>
            </a:r>
            <a:r>
              <a:rPr lang="ru-RU" sz="1800" dirty="0"/>
              <a:t> у </a:t>
            </a:r>
            <a:r>
              <a:rPr lang="ru-RU" sz="1800" dirty="0" err="1"/>
              <a:t>т.зв</a:t>
            </a:r>
            <a:r>
              <a:rPr lang="ru-RU" sz="1800" dirty="0"/>
              <a:t>. </a:t>
            </a:r>
            <a:r>
              <a:rPr lang="ru-RU" sz="1800" dirty="0" err="1"/>
              <a:t>визволенні</a:t>
            </a:r>
            <a:r>
              <a:rPr lang="ru-RU" sz="1800" dirty="0"/>
              <a:t> </a:t>
            </a:r>
            <a:r>
              <a:rPr lang="ru-RU" sz="1800" dirty="0" err="1"/>
              <a:t>жінок</a:t>
            </a:r>
            <a:r>
              <a:rPr lang="ru-RU" sz="1800" dirty="0"/>
              <a:t> </a:t>
            </a:r>
            <a:r>
              <a:rPr lang="ru-RU" sz="1800" dirty="0" err="1"/>
              <a:t>західних</a:t>
            </a:r>
            <a:r>
              <a:rPr lang="ru-RU" sz="1800" dirty="0"/>
              <a:t> областей УРСР з </a:t>
            </a:r>
            <a:r>
              <a:rPr lang="ru-RU" sz="1800" dirty="0" err="1"/>
              <a:t>пригнобленого</a:t>
            </a:r>
            <a:r>
              <a:rPr lang="ru-RU" sz="1800" dirty="0"/>
              <a:t> і </a:t>
            </a:r>
            <a:r>
              <a:rPr lang="ru-RU" sz="1800" dirty="0" err="1"/>
              <a:t>нерівноправного</a:t>
            </a:r>
            <a:r>
              <a:rPr lang="ru-RU" sz="1800" dirty="0"/>
              <a:t> становища </a:t>
            </a:r>
            <a:r>
              <a:rPr lang="ru-RU" sz="1800" dirty="0" smtClean="0"/>
              <a:t>та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активній</a:t>
            </a:r>
            <a:r>
              <a:rPr lang="ru-RU" sz="1800" dirty="0"/>
              <a:t> </a:t>
            </a:r>
            <a:r>
              <a:rPr lang="ru-RU" sz="1800" dirty="0" err="1"/>
              <a:t>участі</a:t>
            </a:r>
            <a:r>
              <a:rPr lang="ru-RU" sz="1800" dirty="0"/>
              <a:t> у </a:t>
            </a:r>
            <a:r>
              <a:rPr lang="ru-RU" sz="1800" dirty="0" err="1"/>
              <a:t>будівництві</a:t>
            </a:r>
            <a:r>
              <a:rPr lang="ru-RU" sz="1800" dirty="0"/>
              <a:t> </a:t>
            </a:r>
            <a:r>
              <a:rPr lang="ru-RU" sz="1800" dirty="0" err="1"/>
              <a:t>колгоспного</a:t>
            </a:r>
            <a:r>
              <a:rPr lang="ru-RU" sz="1800" dirty="0"/>
              <a:t> ладу </a:t>
            </a:r>
            <a:r>
              <a:rPr lang="ru-RU" sz="1800" dirty="0" err="1"/>
              <a:t>тощо</a:t>
            </a:r>
            <a:r>
              <a:rPr lang="ru-RU" sz="18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Жінка в радянському суспільстві.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8285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042792" cy="521736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Р</a:t>
            </a:r>
            <a:r>
              <a:rPr lang="ru-RU" dirty="0" smtClean="0"/>
              <a:t>оль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визначалася</a:t>
            </a:r>
            <a:r>
              <a:rPr lang="ru-RU" dirty="0" smtClean="0"/>
              <a:t>  </a:t>
            </a:r>
            <a:r>
              <a:rPr lang="ru-RU" dirty="0"/>
              <a:t>у </a:t>
            </a:r>
            <a:r>
              <a:rPr lang="ru-RU" dirty="0" err="1"/>
              <a:t>будівництві</a:t>
            </a:r>
            <a:r>
              <a:rPr lang="ru-RU" dirty="0"/>
              <a:t> </a:t>
            </a:r>
            <a:r>
              <a:rPr lang="ru-RU" dirty="0" err="1"/>
              <a:t>соціалістичного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, </a:t>
            </a:r>
            <a:r>
              <a:rPr lang="ru-RU" dirty="0" err="1" smtClean="0"/>
              <a:t>наголошувалося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в СРСР </a:t>
            </a:r>
            <a:r>
              <a:rPr lang="ru-RU" dirty="0">
                <a:solidFill>
                  <a:schemeClr val="bg1"/>
                </a:solidFill>
              </a:rPr>
              <a:t>«…</a:t>
            </a:r>
            <a:r>
              <a:rPr lang="ru-RU" dirty="0" err="1">
                <a:solidFill>
                  <a:schemeClr val="bg1"/>
                </a:solidFill>
              </a:rPr>
              <a:t>рівноправний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громадянин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соціалістичного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суспільства</a:t>
            </a:r>
            <a:r>
              <a:rPr lang="ru-RU" dirty="0">
                <a:solidFill>
                  <a:schemeClr val="bg1"/>
                </a:solidFill>
              </a:rPr>
              <a:t>», «…велика сила </a:t>
            </a:r>
            <a:r>
              <a:rPr lang="ru-RU" dirty="0" err="1">
                <a:solidFill>
                  <a:schemeClr val="bg1"/>
                </a:solidFill>
              </a:rPr>
              <a:t>радянського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суспільства</a:t>
            </a:r>
            <a:r>
              <a:rPr lang="ru-RU" dirty="0">
                <a:solidFill>
                  <a:schemeClr val="bg1"/>
                </a:solidFill>
              </a:rPr>
              <a:t>».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/>
              <a:t>Неодноразово</a:t>
            </a:r>
            <a:r>
              <a:rPr lang="ru-RU" dirty="0" smtClean="0"/>
              <a:t> </a:t>
            </a:r>
            <a:r>
              <a:rPr lang="ru-RU" dirty="0" err="1"/>
              <a:t>підкреслювалася</a:t>
            </a:r>
            <a:r>
              <a:rPr lang="ru-RU" dirty="0"/>
              <a:t> «Роль </a:t>
            </a:r>
            <a:r>
              <a:rPr lang="ru-RU" dirty="0" err="1"/>
              <a:t>жінки</a:t>
            </a:r>
            <a:r>
              <a:rPr lang="ru-RU" dirty="0"/>
              <a:t> в </a:t>
            </a:r>
            <a:r>
              <a:rPr lang="ru-RU" dirty="0" err="1"/>
              <a:t>колгоспному</a:t>
            </a:r>
            <a:r>
              <a:rPr lang="ru-RU" dirty="0"/>
              <a:t> </a:t>
            </a:r>
            <a:r>
              <a:rPr lang="ru-RU" dirty="0" err="1"/>
              <a:t>будівництві</a:t>
            </a:r>
            <a:r>
              <a:rPr lang="ru-RU" dirty="0"/>
              <a:t>», в «…</a:t>
            </a:r>
            <a:r>
              <a:rPr lang="ru-RU" dirty="0" smtClean="0"/>
              <a:t>державному </a:t>
            </a:r>
            <a:r>
              <a:rPr lang="ru-RU" dirty="0" err="1"/>
              <a:t>управлінні</a:t>
            </a:r>
            <a:r>
              <a:rPr lang="ru-RU" dirty="0"/>
              <a:t>», </a:t>
            </a:r>
            <a:r>
              <a:rPr lang="ru-RU" dirty="0" err="1"/>
              <a:t>звеличувалася</a:t>
            </a:r>
            <a:r>
              <a:rPr lang="ru-RU" dirty="0"/>
              <a:t> </a:t>
            </a:r>
            <a:r>
              <a:rPr lang="ru-RU" dirty="0" err="1"/>
              <a:t>звитяжність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жінок-колгоспниць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 err="1"/>
              <a:t>Героїнь</a:t>
            </a:r>
            <a:r>
              <a:rPr lang="ru-RU" dirty="0"/>
              <a:t> </a:t>
            </a:r>
            <a:r>
              <a:rPr lang="ru-RU" dirty="0" err="1"/>
              <a:t>Соціалістичної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»; </a:t>
            </a:r>
            <a:r>
              <a:rPr lang="ru-RU" dirty="0" err="1"/>
              <a:t>окреслювалися</a:t>
            </a:r>
            <a:r>
              <a:rPr lang="ru-RU" dirty="0"/>
              <a:t> </a:t>
            </a:r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і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: «…у </a:t>
            </a:r>
            <a:r>
              <a:rPr lang="ru-RU" dirty="0" err="1"/>
              <a:t>виконанні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сталінської</a:t>
            </a:r>
            <a:r>
              <a:rPr lang="ru-RU" dirty="0"/>
              <a:t> </a:t>
            </a:r>
            <a:r>
              <a:rPr lang="ru-RU" dirty="0" err="1"/>
              <a:t>п’ятирічки</a:t>
            </a:r>
            <a:r>
              <a:rPr lang="ru-RU" dirty="0"/>
              <a:t>», «…у </a:t>
            </a:r>
            <a:r>
              <a:rPr lang="ru-RU" dirty="0" err="1"/>
              <a:t>боротьбі</a:t>
            </a:r>
            <a:r>
              <a:rPr lang="ru-RU" dirty="0"/>
              <a:t> за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економічний</a:t>
            </a:r>
            <a:r>
              <a:rPr lang="ru-RU" dirty="0"/>
              <a:t> і </a:t>
            </a:r>
            <a:r>
              <a:rPr lang="ru-RU" dirty="0" err="1"/>
              <a:t>культурний</a:t>
            </a:r>
            <a:r>
              <a:rPr lang="ru-RU" dirty="0"/>
              <a:t> </a:t>
            </a:r>
            <a:r>
              <a:rPr lang="ru-RU" dirty="0" err="1"/>
              <a:t>розквіт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соціалістичної</a:t>
            </a:r>
            <a:r>
              <a:rPr lang="ru-RU" dirty="0"/>
              <a:t> </a:t>
            </a:r>
            <a:r>
              <a:rPr lang="ru-RU" dirty="0" err="1" smtClean="0"/>
              <a:t>батьківщини</a:t>
            </a:r>
            <a:r>
              <a:rPr lang="ru-RU" dirty="0" smtClean="0"/>
              <a:t>», «…</a:t>
            </a:r>
            <a:r>
              <a:rPr lang="ru-RU" dirty="0"/>
              <a:t>в </a:t>
            </a:r>
            <a:r>
              <a:rPr lang="ru-RU" dirty="0" err="1"/>
              <a:t>боротьбі</a:t>
            </a:r>
            <a:r>
              <a:rPr lang="ru-RU" dirty="0"/>
              <a:t> за </a:t>
            </a:r>
            <a:r>
              <a:rPr lang="ru-RU" dirty="0" err="1"/>
              <a:t>післявоєнне</a:t>
            </a:r>
            <a:r>
              <a:rPr lang="ru-RU" dirty="0"/>
              <a:t> </a:t>
            </a:r>
            <a:r>
              <a:rPr lang="ru-RU" dirty="0" err="1"/>
              <a:t>піднесення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», </a:t>
            </a:r>
            <a:r>
              <a:rPr lang="ru-RU" dirty="0" smtClean="0"/>
              <a:t>«...</a:t>
            </a:r>
            <a:r>
              <a:rPr lang="ru-RU" dirty="0"/>
              <a:t>в </a:t>
            </a:r>
            <a:r>
              <a:rPr lang="ru-RU" dirty="0" err="1"/>
              <a:t>боротьбі</a:t>
            </a:r>
            <a:r>
              <a:rPr lang="ru-RU" dirty="0"/>
              <a:t> за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п’ятирічки</a:t>
            </a:r>
            <a:r>
              <a:rPr lang="ru-RU" dirty="0"/>
              <a:t> в </a:t>
            </a:r>
            <a:r>
              <a:rPr lang="ru-RU" dirty="0" err="1"/>
              <a:t>чотири</a:t>
            </a:r>
            <a:r>
              <a:rPr lang="ru-RU" dirty="0"/>
              <a:t> роки», «… в </a:t>
            </a:r>
            <a:r>
              <a:rPr lang="ru-RU" dirty="0" err="1"/>
              <a:t>боротьбі</a:t>
            </a:r>
            <a:r>
              <a:rPr lang="ru-RU" dirty="0"/>
              <a:t> за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 smtClean="0"/>
              <a:t>економічний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культурний</a:t>
            </a:r>
            <a:r>
              <a:rPr lang="ru-RU" dirty="0"/>
              <a:t> </a:t>
            </a:r>
            <a:r>
              <a:rPr lang="ru-RU" dirty="0" err="1"/>
              <a:t>розквіт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соціалістичної</a:t>
            </a:r>
            <a:r>
              <a:rPr lang="ru-RU" dirty="0"/>
              <a:t> </a:t>
            </a:r>
            <a:r>
              <a:rPr lang="ru-RU" dirty="0" err="1"/>
              <a:t>Батьківщини</a:t>
            </a:r>
            <a:r>
              <a:rPr lang="ru-RU" dirty="0" smtClean="0"/>
              <a:t>» 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Роль жінки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372760"/>
            <a:ext cx="361114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3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941168"/>
            <a:ext cx="8640960" cy="191683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sz="3400" b="1" dirty="0" smtClean="0">
                <a:solidFill>
                  <a:srgbClr val="FF0000"/>
                </a:solidFill>
              </a:rPr>
              <a:t>Але!</a:t>
            </a:r>
            <a:endParaRPr lang="ru-RU" sz="3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Разом </a:t>
            </a:r>
            <a:r>
              <a:rPr lang="ru-RU" dirty="0"/>
              <a:t>з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офіційна</a:t>
            </a:r>
            <a:r>
              <a:rPr lang="ru-RU" dirty="0"/>
              <a:t> </a:t>
            </a:r>
            <a:r>
              <a:rPr lang="ru-RU" dirty="0" err="1"/>
              <a:t>ідеологія</a:t>
            </a:r>
            <a:r>
              <a:rPr lang="ru-RU" dirty="0"/>
              <a:t> </a:t>
            </a:r>
            <a:r>
              <a:rPr lang="ru-RU" dirty="0" err="1"/>
              <a:t>рівноправності</a:t>
            </a:r>
            <a:r>
              <a:rPr lang="ru-RU" dirty="0"/>
              <a:t> </a:t>
            </a:r>
            <a:r>
              <a:rPr lang="ru-RU" dirty="0" err="1"/>
              <a:t>маскувала</a:t>
            </a:r>
            <a:r>
              <a:rPr lang="ru-RU" dirty="0"/>
              <a:t> </a:t>
            </a:r>
            <a:r>
              <a:rPr lang="ru-RU" dirty="0" err="1"/>
              <a:t>фактичну</a:t>
            </a:r>
            <a:r>
              <a:rPr lang="ru-RU" dirty="0"/>
              <a:t> </a:t>
            </a:r>
            <a:r>
              <a:rPr lang="ru-RU" dirty="0" err="1"/>
              <a:t>дискримінацію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сферах </a:t>
            </a:r>
            <a:r>
              <a:rPr lang="ru-RU" dirty="0" err="1"/>
              <a:t>життя</a:t>
            </a:r>
            <a:r>
              <a:rPr lang="ru-RU" dirty="0"/>
              <a:t>. Негласно </a:t>
            </a:r>
            <a:r>
              <a:rPr lang="ru-RU" dirty="0" err="1"/>
              <a:t>існував</a:t>
            </a:r>
            <a:r>
              <a:rPr lang="ru-RU" dirty="0"/>
              <a:t> </a:t>
            </a:r>
            <a:r>
              <a:rPr lang="ru-RU" dirty="0" err="1"/>
              <a:t>своєрідний</a:t>
            </a:r>
            <a:r>
              <a:rPr lang="ru-RU" dirty="0"/>
              <a:t> </a:t>
            </a:r>
            <a:r>
              <a:rPr lang="ru-RU" dirty="0" err="1"/>
              <a:t>гендерний</a:t>
            </a:r>
            <a:r>
              <a:rPr lang="ru-RU" dirty="0"/>
              <a:t> контракт, </a:t>
            </a:r>
            <a:r>
              <a:rPr lang="ru-RU" dirty="0" err="1"/>
              <a:t>санкціонований</a:t>
            </a:r>
            <a:r>
              <a:rPr lang="ru-RU" dirty="0"/>
              <a:t> державою, </a:t>
            </a:r>
            <a:r>
              <a:rPr lang="ru-RU" dirty="0" err="1"/>
              <a:t>т.зв</a:t>
            </a:r>
            <a:r>
              <a:rPr lang="ru-RU" dirty="0"/>
              <a:t>. </a:t>
            </a:r>
            <a:r>
              <a:rPr lang="ru-RU" dirty="0">
                <a:solidFill>
                  <a:schemeClr val="bg1"/>
                </a:solidFill>
              </a:rPr>
              <a:t>«контракт </a:t>
            </a:r>
            <a:r>
              <a:rPr lang="ru-RU" dirty="0" err="1">
                <a:solidFill>
                  <a:schemeClr val="bg1"/>
                </a:solidFill>
              </a:rPr>
              <a:t>працюючої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матері</a:t>
            </a:r>
            <a:r>
              <a:rPr lang="ru-RU" dirty="0">
                <a:solidFill>
                  <a:schemeClr val="bg1"/>
                </a:solidFill>
              </a:rPr>
              <a:t>»: </a:t>
            </a:r>
            <a:r>
              <a:rPr lang="ru-RU" dirty="0" err="1"/>
              <a:t>жінка</a:t>
            </a:r>
            <a:r>
              <a:rPr lang="ru-RU" dirty="0"/>
              <a:t> формально </a:t>
            </a:r>
            <a:r>
              <a:rPr lang="ru-RU" dirty="0" err="1"/>
              <a:t>має</a:t>
            </a:r>
            <a:r>
              <a:rPr lang="ru-RU" dirty="0"/>
              <a:t> з </a:t>
            </a:r>
            <a:r>
              <a:rPr lang="ru-RU" dirty="0" err="1"/>
              <a:t>чоловіком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права, </a:t>
            </a:r>
            <a:r>
              <a:rPr lang="ru-RU" dirty="0" err="1"/>
              <a:t>отримує</a:t>
            </a:r>
            <a:r>
              <a:rPr lang="ru-RU" dirty="0"/>
              <a:t> будь-яку </a:t>
            </a:r>
            <a:r>
              <a:rPr lang="ru-RU" dirty="0" err="1"/>
              <a:t>освіту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на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посаді</a:t>
            </a:r>
            <a:r>
              <a:rPr lang="ru-RU" dirty="0"/>
              <a:t> — але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сім’я</a:t>
            </a:r>
            <a:r>
              <a:rPr lang="ru-RU" dirty="0"/>
              <a:t> не </a:t>
            </a:r>
            <a:r>
              <a:rPr lang="ru-RU" dirty="0" err="1"/>
              <a:t>перестає</a:t>
            </a:r>
            <a:r>
              <a:rPr lang="ru-RU" dirty="0"/>
              <a:t> бути основою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229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«Контракт </a:t>
            </a:r>
            <a:r>
              <a:rPr lang="ru-RU" dirty="0" err="1"/>
              <a:t>працюючої</a:t>
            </a:r>
            <a:r>
              <a:rPr lang="ru-RU" dirty="0"/>
              <a:t> </a:t>
            </a:r>
            <a:r>
              <a:rPr lang="ru-RU" dirty="0" err="1"/>
              <a:t>матері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4136" y="103890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 </a:t>
            </a:r>
            <a:r>
              <a:rPr lang="ru-RU" dirty="0" err="1"/>
              <a:t>радянський</a:t>
            </a:r>
            <a:r>
              <a:rPr lang="ru-RU" dirty="0"/>
              <a:t> час </a:t>
            </a:r>
            <a:r>
              <a:rPr lang="ru-RU" dirty="0" err="1"/>
              <a:t>юридично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повну</a:t>
            </a:r>
            <a:r>
              <a:rPr lang="ru-RU" dirty="0"/>
              <a:t> </a:t>
            </a:r>
            <a:r>
              <a:rPr lang="ru-RU" dirty="0" err="1"/>
              <a:t>рівноправність</a:t>
            </a:r>
            <a:r>
              <a:rPr lang="ru-RU" dirty="0"/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3477"/>
            <a:ext cx="5009758" cy="338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56" y="1408232"/>
            <a:ext cx="286879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8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40"/>
            <a:ext cx="7704856" cy="23762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Держава </a:t>
            </a:r>
            <a:r>
              <a:rPr lang="ru-RU" dirty="0" err="1"/>
              <a:t>немовби</a:t>
            </a:r>
            <a:r>
              <a:rPr lang="ru-RU" dirty="0"/>
              <a:t> </a:t>
            </a:r>
            <a:r>
              <a:rPr lang="ru-RU" dirty="0" err="1" smtClean="0"/>
              <a:t>відмовлялася</a:t>
            </a:r>
            <a:r>
              <a:rPr lang="ru-RU" dirty="0" smtClean="0"/>
              <a:t> </a:t>
            </a:r>
            <a:r>
              <a:rPr lang="ru-RU" dirty="0" err="1"/>
              <a:t>регулювати</a:t>
            </a:r>
            <a:r>
              <a:rPr lang="ru-RU" dirty="0"/>
              <a:t> </a:t>
            </a:r>
            <a:r>
              <a:rPr lang="ru-RU" dirty="0" err="1"/>
              <a:t>приватне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людей, але </a:t>
            </a:r>
            <a:r>
              <a:rPr lang="ru-RU" dirty="0" err="1"/>
              <a:t>насправді</a:t>
            </a:r>
            <a:r>
              <a:rPr lang="ru-RU" dirty="0"/>
              <a:t> вона </a:t>
            </a:r>
            <a:r>
              <a:rPr lang="ru-RU" dirty="0" err="1"/>
              <a:t>мовчазно</a:t>
            </a:r>
            <a:r>
              <a:rPr lang="ru-RU" dirty="0"/>
              <a:t> </a:t>
            </a:r>
            <a:r>
              <a:rPr lang="ru-RU" dirty="0" err="1"/>
              <a:t>підтримувала</a:t>
            </a:r>
            <a:r>
              <a:rPr lang="ru-RU" dirty="0"/>
              <a:t> точку </a:t>
            </a:r>
            <a:r>
              <a:rPr lang="ru-RU" dirty="0" err="1"/>
              <a:t>зору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побут</a:t>
            </a:r>
            <a:r>
              <a:rPr lang="ru-RU" dirty="0"/>
              <a:t> і </a:t>
            </a:r>
            <a:r>
              <a:rPr lang="ru-RU" dirty="0" err="1"/>
              <a:t>сім’я</a:t>
            </a:r>
            <a:r>
              <a:rPr lang="ru-RU" dirty="0"/>
              <a:t> — </a:t>
            </a:r>
            <a:r>
              <a:rPr lang="ru-RU" dirty="0" err="1"/>
              <a:t>особиста</a:t>
            </a:r>
            <a:r>
              <a:rPr lang="ru-RU" dirty="0"/>
              <a:t> справа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вона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розраховувати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на </a:t>
            </a:r>
            <a:r>
              <a:rPr lang="ru-RU" dirty="0" err="1"/>
              <a:t>власні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. Для характеристики </a:t>
            </a:r>
            <a:r>
              <a:rPr lang="ru-RU" dirty="0" err="1"/>
              <a:t>наведених</a:t>
            </a:r>
            <a:r>
              <a:rPr lang="ru-RU" dirty="0"/>
              <a:t> </a:t>
            </a:r>
            <a:r>
              <a:rPr lang="ru-RU" dirty="0" err="1"/>
              <a:t>гендерних</a:t>
            </a:r>
            <a:r>
              <a:rPr lang="ru-RU" dirty="0"/>
              <a:t> </a:t>
            </a:r>
            <a:r>
              <a:rPr lang="ru-RU" dirty="0" err="1"/>
              <a:t>відносин</a:t>
            </a:r>
            <a:r>
              <a:rPr lang="ru-RU" dirty="0"/>
              <a:t>, коли </a:t>
            </a:r>
            <a:r>
              <a:rPr lang="ru-RU" dirty="0" err="1"/>
              <a:t>жінці</a:t>
            </a:r>
            <a:r>
              <a:rPr lang="ru-RU" dirty="0"/>
              <a:t> </a:t>
            </a:r>
            <a:r>
              <a:rPr lang="ru-RU" dirty="0" err="1"/>
              <a:t>відводилися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— </a:t>
            </a:r>
            <a:r>
              <a:rPr lang="ru-RU" dirty="0" err="1"/>
              <a:t>працівниці</a:t>
            </a:r>
            <a:r>
              <a:rPr lang="ru-RU" dirty="0"/>
              <a:t> і </a:t>
            </a:r>
            <a:r>
              <a:rPr lang="ru-RU" dirty="0" err="1"/>
              <a:t>матері</a:t>
            </a:r>
            <a:r>
              <a:rPr lang="ru-RU" dirty="0"/>
              <a:t>, стали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 smtClean="0"/>
              <a:t>термін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b="1" dirty="0">
                <a:solidFill>
                  <a:schemeClr val="bg1"/>
                </a:solidFill>
              </a:rPr>
              <a:t>«контракт </a:t>
            </a:r>
            <a:r>
              <a:rPr lang="ru-RU" b="1" dirty="0" err="1">
                <a:solidFill>
                  <a:schemeClr val="bg1"/>
                </a:solidFill>
              </a:rPr>
              <a:t>працюючої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матері</a:t>
            </a:r>
            <a:r>
              <a:rPr lang="ru-RU" b="1" dirty="0">
                <a:solidFill>
                  <a:schemeClr val="bg1"/>
                </a:solidFill>
              </a:rPr>
              <a:t>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48963"/>
            <a:ext cx="5783188" cy="379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6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4848" y="5229200"/>
            <a:ext cx="8229600" cy="129884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Раніше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жінки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були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забитими</a:t>
            </a:r>
            <a:r>
              <a:rPr lang="ru-RU" b="1" dirty="0">
                <a:solidFill>
                  <a:schemeClr val="bg1"/>
                </a:solidFill>
              </a:rPr>
              <a:t>, не знали </a:t>
            </a:r>
            <a:r>
              <a:rPr lang="ru-RU" b="1" dirty="0" err="1">
                <a:solidFill>
                  <a:schemeClr val="bg1"/>
                </a:solidFill>
              </a:rPr>
              <a:t>ніякого</a:t>
            </a:r>
            <a:r>
              <a:rPr lang="ru-RU" b="1" dirty="0">
                <a:solidFill>
                  <a:schemeClr val="bg1"/>
                </a:solidFill>
              </a:rPr>
              <a:t> подвигу вперед, зараз </a:t>
            </a:r>
            <a:r>
              <a:rPr lang="ru-RU" b="1" dirty="0" err="1">
                <a:solidFill>
                  <a:schemeClr val="bg1"/>
                </a:solidFill>
              </a:rPr>
              <a:t>жінки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працюють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відповідальних</a:t>
            </a:r>
            <a:r>
              <a:rPr lang="ru-RU" b="1" dirty="0">
                <a:solidFill>
                  <a:schemeClr val="bg1"/>
                </a:solidFill>
              </a:rPr>
              <a:t> постах, </a:t>
            </a:r>
            <a:r>
              <a:rPr lang="ru-RU" b="1" dirty="0" err="1">
                <a:solidFill>
                  <a:schemeClr val="bg1"/>
                </a:solidFill>
              </a:rPr>
              <a:t>жінки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депутати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жінки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Герої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Соціалістичної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праці</a:t>
            </a:r>
            <a:r>
              <a:rPr lang="ru-RU" b="1" dirty="0">
                <a:solidFill>
                  <a:schemeClr val="bg1"/>
                </a:solidFill>
              </a:rPr>
              <a:t>, про </a:t>
            </a:r>
            <a:r>
              <a:rPr lang="ru-RU" b="1" dirty="0" err="1">
                <a:solidFill>
                  <a:schemeClr val="bg1"/>
                </a:solidFill>
              </a:rPr>
              <a:t>жінок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можна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читати</a:t>
            </a:r>
            <a:r>
              <a:rPr lang="ru-RU" b="1" dirty="0">
                <a:solidFill>
                  <a:schemeClr val="bg1"/>
                </a:solidFill>
              </a:rPr>
              <a:t> в газетах і </a:t>
            </a:r>
            <a:r>
              <a:rPr lang="ru-RU" b="1" dirty="0" smtClean="0">
                <a:solidFill>
                  <a:schemeClr val="bg1"/>
                </a:solidFill>
              </a:rPr>
              <a:t>журналах»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66936"/>
          </a:xfrm>
        </p:spPr>
        <p:txBody>
          <a:bodyPr/>
          <a:lstStyle/>
          <a:p>
            <a:pPr algn="ctr"/>
            <a:r>
              <a:rPr lang="uk-UA" dirty="0" smtClean="0"/>
              <a:t>«Мотивація»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28165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практично кожного </a:t>
            </a:r>
            <a:r>
              <a:rPr lang="ru-RU" dirty="0" err="1"/>
              <a:t>виступу</a:t>
            </a:r>
            <a:r>
              <a:rPr lang="ru-RU" dirty="0"/>
              <a:t> </a:t>
            </a:r>
            <a:r>
              <a:rPr lang="ru-RU" dirty="0" err="1"/>
              <a:t>учасниць</a:t>
            </a:r>
            <a:r>
              <a:rPr lang="ru-RU" dirty="0"/>
              <a:t> </a:t>
            </a:r>
            <a:r>
              <a:rPr lang="ru-RU" dirty="0" err="1"/>
              <a:t>зібрань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озвучення</a:t>
            </a:r>
            <a:r>
              <a:rPr lang="ru-RU" dirty="0"/>
              <a:t> </a:t>
            </a:r>
            <a:r>
              <a:rPr lang="ru-RU" dirty="0" err="1"/>
              <a:t>особистої</a:t>
            </a:r>
            <a:r>
              <a:rPr lang="ru-RU" dirty="0"/>
              <a:t> </a:t>
            </a:r>
            <a:r>
              <a:rPr lang="ru-RU" dirty="0" err="1"/>
              <a:t>мотивації</a:t>
            </a:r>
            <a:r>
              <a:rPr lang="ru-RU" dirty="0"/>
              <a:t>, яка </a:t>
            </a:r>
            <a:r>
              <a:rPr lang="ru-RU" dirty="0" err="1"/>
              <a:t>стимулювала</a:t>
            </a:r>
            <a:r>
              <a:rPr lang="ru-RU" dirty="0"/>
              <a:t> на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успіхів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19" y="2024622"/>
            <a:ext cx="6643569" cy="313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08052"/>
            <a:ext cx="8229600" cy="2036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«Я 4 </a:t>
            </a:r>
            <a:r>
              <a:rPr lang="ru-RU" dirty="0" err="1"/>
              <a:t>рік</a:t>
            </a:r>
            <a:r>
              <a:rPr lang="ru-RU" dirty="0"/>
              <a:t> живу в </a:t>
            </a:r>
            <a:r>
              <a:rPr lang="ru-RU" dirty="0" err="1"/>
              <a:t>Радянському</a:t>
            </a:r>
            <a:r>
              <a:rPr lang="ru-RU" dirty="0"/>
              <a:t> </a:t>
            </a:r>
            <a:r>
              <a:rPr lang="ru-RU" dirty="0" err="1"/>
              <a:t>Союзі</a:t>
            </a:r>
            <a:r>
              <a:rPr lang="ru-RU" dirty="0"/>
              <a:t>. Я 4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почуваю</a:t>
            </a:r>
            <a:r>
              <a:rPr lang="ru-RU" dirty="0"/>
              <a:t> себе </a:t>
            </a:r>
            <a:r>
              <a:rPr lang="ru-RU" dirty="0" err="1"/>
              <a:t>рівноправною</a:t>
            </a:r>
            <a:r>
              <a:rPr lang="ru-RU" dirty="0"/>
              <a:t> </a:t>
            </a:r>
            <a:r>
              <a:rPr lang="ru-RU" dirty="0" err="1"/>
              <a:t>громадянкою</a:t>
            </a:r>
            <a:r>
              <a:rPr lang="ru-RU" dirty="0"/>
              <a:t>, беру участь у </a:t>
            </a:r>
            <a:r>
              <a:rPr lang="ru-RU" dirty="0" err="1"/>
              <a:t>виборах</a:t>
            </a:r>
            <a:r>
              <a:rPr lang="ru-RU" dirty="0"/>
              <a:t> </a:t>
            </a:r>
            <a:r>
              <a:rPr lang="ru-RU" dirty="0" err="1"/>
              <a:t>рівноправних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, беру участь у </a:t>
            </a:r>
            <a:r>
              <a:rPr lang="ru-RU" dirty="0" err="1"/>
              <a:t>будівництві</a:t>
            </a:r>
            <a:r>
              <a:rPr lang="ru-RU" dirty="0"/>
              <a:t>, у </a:t>
            </a:r>
            <a:r>
              <a:rPr lang="ru-RU" dirty="0" err="1"/>
              <a:t>відбудові</a:t>
            </a:r>
            <a:r>
              <a:rPr lang="ru-RU" dirty="0"/>
              <a:t> </a:t>
            </a:r>
            <a:r>
              <a:rPr lang="ru-RU" dirty="0" err="1"/>
              <a:t>моєї</a:t>
            </a:r>
            <a:r>
              <a:rPr lang="ru-RU" dirty="0"/>
              <a:t> </a:t>
            </a:r>
            <a:r>
              <a:rPr lang="ru-RU" dirty="0" err="1"/>
              <a:t>Батьківщини</a:t>
            </a:r>
            <a:r>
              <a:rPr lang="ru-RU" dirty="0"/>
              <a:t>».</a:t>
            </a:r>
          </a:p>
          <a:p>
            <a:pPr algn="ctr"/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8" y="2312024"/>
            <a:ext cx="27622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12024"/>
            <a:ext cx="2952328" cy="408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26" y="2296668"/>
            <a:ext cx="3026234" cy="40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9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232597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Отже</a:t>
            </a:r>
            <a:r>
              <a:rPr lang="ru-RU" dirty="0" smtClean="0"/>
              <a:t>, </a:t>
            </a:r>
            <a:r>
              <a:rPr lang="ru-RU" dirty="0" err="1"/>
              <a:t>р</a:t>
            </a:r>
            <a:r>
              <a:rPr lang="ru-RU" dirty="0" err="1" smtClean="0"/>
              <a:t>адянська</a:t>
            </a:r>
            <a:r>
              <a:rPr lang="ru-RU" dirty="0" smtClean="0"/>
              <a:t> </a:t>
            </a:r>
            <a:r>
              <a:rPr lang="ru-RU" dirty="0" err="1"/>
              <a:t>жінка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могутній</a:t>
            </a:r>
            <a:r>
              <a:rPr lang="ru-RU" dirty="0"/>
              <a:t> </a:t>
            </a:r>
            <a:r>
              <a:rPr lang="ru-RU" dirty="0" err="1"/>
              <a:t>екстенсивний</a:t>
            </a:r>
            <a:r>
              <a:rPr lang="ru-RU" dirty="0"/>
              <a:t> </a:t>
            </a:r>
            <a:r>
              <a:rPr lang="ru-RU" dirty="0" err="1"/>
              <a:t>трудовий</a:t>
            </a:r>
            <a:r>
              <a:rPr lang="ru-RU" dirty="0"/>
              <a:t> ресурс,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мобілізований</a:t>
            </a:r>
            <a:r>
              <a:rPr lang="ru-RU" dirty="0"/>
              <a:t> державою для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/>
              <a:t>різнопланових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Це</a:t>
            </a:r>
            <a:r>
              <a:rPr lang="ru-RU" dirty="0" smtClean="0"/>
              <a:t> образ </a:t>
            </a:r>
            <a:r>
              <a:rPr lang="ru-RU" dirty="0" err="1"/>
              <a:t>пропагований</a:t>
            </a:r>
            <a:r>
              <a:rPr lang="ru-RU" dirty="0"/>
              <a:t> </a:t>
            </a:r>
            <a:r>
              <a:rPr lang="ru-RU" dirty="0" err="1"/>
              <a:t>радянською</a:t>
            </a:r>
            <a:r>
              <a:rPr lang="ru-RU" dirty="0"/>
              <a:t> </a:t>
            </a:r>
            <a:r>
              <a:rPr lang="ru-RU" dirty="0" err="1"/>
              <a:t>ідеологією</a:t>
            </a:r>
            <a:r>
              <a:rPr lang="ru-RU" dirty="0"/>
              <a:t> у </a:t>
            </a:r>
            <a:r>
              <a:rPr lang="ru-RU" dirty="0" err="1"/>
              <a:t>повоєнні</a:t>
            </a:r>
            <a:r>
              <a:rPr lang="ru-RU" dirty="0"/>
              <a:t> </a:t>
            </a:r>
            <a:r>
              <a:rPr lang="ru-RU" dirty="0" err="1" smtClean="0"/>
              <a:t>десятиліття</a:t>
            </a:r>
            <a:r>
              <a:rPr lang="ru-RU" dirty="0" smtClean="0"/>
              <a:t> </a:t>
            </a:r>
            <a:r>
              <a:rPr lang="ru-RU" dirty="0" err="1" smtClean="0"/>
              <a:t>жінки-трудівниці</a:t>
            </a:r>
            <a:r>
              <a:rPr lang="ru-RU" dirty="0" smtClean="0"/>
              <a:t>, </a:t>
            </a:r>
            <a:r>
              <a:rPr lang="ru-RU" dirty="0" err="1" smtClean="0"/>
              <a:t>рівноправної</a:t>
            </a:r>
            <a:r>
              <a:rPr lang="ru-RU" dirty="0" smtClean="0"/>
              <a:t> </a:t>
            </a:r>
            <a:r>
              <a:rPr lang="ru-RU" dirty="0" err="1" smtClean="0"/>
              <a:t>сподвижниці</a:t>
            </a:r>
            <a:r>
              <a:rPr lang="ru-RU" dirty="0" smtClean="0"/>
              <a:t> </a:t>
            </a:r>
            <a:r>
              <a:rPr lang="ru-RU" dirty="0" err="1"/>
              <a:t>чоловіка</a:t>
            </a:r>
            <a:r>
              <a:rPr lang="ru-RU" dirty="0"/>
              <a:t> у </a:t>
            </a:r>
            <a:r>
              <a:rPr lang="ru-RU" dirty="0" err="1"/>
              <a:t>виробничому</a:t>
            </a:r>
            <a:r>
              <a:rPr lang="ru-RU" dirty="0"/>
              <a:t> </a:t>
            </a:r>
            <a:r>
              <a:rPr lang="ru-RU" dirty="0" err="1"/>
              <a:t>процесі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err="1" smtClean="0"/>
              <a:t>Жінкам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повноцінної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з </a:t>
            </a:r>
            <a:r>
              <a:rPr lang="ru-RU" dirty="0" err="1"/>
              <a:t>чоловіками</a:t>
            </a:r>
            <a:r>
              <a:rPr lang="ru-RU" dirty="0"/>
              <a:t> </a:t>
            </a:r>
            <a:r>
              <a:rPr lang="ru-RU" dirty="0" err="1"/>
              <a:t>пропонувалися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рольові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в </a:t>
            </a:r>
            <a:r>
              <a:rPr lang="ru-RU" dirty="0" err="1"/>
              <a:t>реальності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обмежена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могла ними </a:t>
            </a:r>
            <a:r>
              <a:rPr lang="ru-RU" dirty="0" err="1"/>
              <a:t>скористатися</a:t>
            </a:r>
            <a:r>
              <a:rPr lang="ru-RU" dirty="0"/>
              <a:t>. 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94928"/>
          </a:xfrm>
        </p:spPr>
        <p:txBody>
          <a:bodyPr/>
          <a:lstStyle/>
          <a:p>
            <a:pPr algn="ctr"/>
            <a:r>
              <a:rPr lang="uk-UA" dirty="0" smtClean="0"/>
              <a:t>Висновок!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44" y="3178139"/>
            <a:ext cx="2156056" cy="36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2547"/>
            <a:ext cx="2376265" cy="363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41" y="3373361"/>
            <a:ext cx="4608255" cy="328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41658"/>
            <a:ext cx="7264549" cy="46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6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96752"/>
            <a:ext cx="8445624" cy="100811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на </a:t>
            </a:r>
            <a:r>
              <a:rPr lang="ru-RU" dirty="0" err="1"/>
              <a:t>лінії</a:t>
            </a:r>
            <a:r>
              <a:rPr lang="ru-RU" dirty="0"/>
              <a:t> фронту: медиками, </a:t>
            </a:r>
            <a:r>
              <a:rPr lang="ru-RU" dirty="0" err="1"/>
              <a:t>льотчицями</a:t>
            </a:r>
            <a:r>
              <a:rPr lang="ru-RU" dirty="0"/>
              <a:t>, снайперами, в </a:t>
            </a:r>
            <a:r>
              <a:rPr lang="ru-RU" dirty="0" err="1"/>
              <a:t>частинах</a:t>
            </a:r>
            <a:r>
              <a:rPr lang="ru-RU" dirty="0"/>
              <a:t> ППО, </a:t>
            </a:r>
            <a:r>
              <a:rPr lang="ru-RU" dirty="0" err="1"/>
              <a:t>зв'язковою</a:t>
            </a:r>
            <a:r>
              <a:rPr lang="ru-RU" dirty="0"/>
              <a:t>, </a:t>
            </a:r>
            <a:r>
              <a:rPr lang="ru-RU" dirty="0" err="1"/>
              <a:t>розвідницями</a:t>
            </a:r>
            <a:r>
              <a:rPr lang="ru-RU" dirty="0"/>
              <a:t>, </a:t>
            </a:r>
            <a:r>
              <a:rPr lang="ru-RU" dirty="0" err="1"/>
              <a:t>водіями</a:t>
            </a:r>
            <a:r>
              <a:rPr lang="ru-RU" dirty="0"/>
              <a:t>, топографами, репортерами,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танкістками</a:t>
            </a:r>
            <a:r>
              <a:rPr lang="ru-RU" dirty="0"/>
              <a:t>, </a:t>
            </a:r>
            <a:r>
              <a:rPr lang="ru-RU" dirty="0" err="1"/>
              <a:t>артилеристами</a:t>
            </a:r>
            <a:r>
              <a:rPr lang="ru-RU" dirty="0"/>
              <a:t> і служили в </a:t>
            </a:r>
            <a:r>
              <a:rPr lang="ru-RU" dirty="0" err="1"/>
              <a:t>піхоті</a:t>
            </a:r>
            <a:r>
              <a:rPr lang="ru-RU" dirty="0"/>
              <a:t>. </a:t>
            </a:r>
            <a:r>
              <a:rPr lang="ru-RU" dirty="0" err="1"/>
              <a:t>Жінки</a:t>
            </a:r>
            <a:r>
              <a:rPr lang="ru-RU" dirty="0"/>
              <a:t> активно брали участь у </a:t>
            </a:r>
            <a:r>
              <a:rPr lang="ru-RU" dirty="0" err="1" smtClean="0"/>
              <a:t>підпіллі</a:t>
            </a:r>
            <a:r>
              <a:rPr lang="ru-RU" dirty="0" smtClean="0"/>
              <a:t> та у </a:t>
            </a:r>
            <a:r>
              <a:rPr lang="ru-RU" dirty="0" err="1"/>
              <a:t>партизанському</a:t>
            </a:r>
            <a:r>
              <a:rPr lang="ru-RU" dirty="0"/>
              <a:t> </a:t>
            </a:r>
            <a:r>
              <a:rPr lang="ru-RU" dirty="0" err="1"/>
              <a:t>русі</a:t>
            </a:r>
            <a:r>
              <a:rPr lang="ru-RU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9492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Жінки – герої Другої світової війни!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6906344" cy="431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211</TotalTime>
  <Words>611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«Зміна ролі жінки в суспільстві внаслідок Другої світової війни»</vt:lpstr>
      <vt:lpstr>Жінка в радянському суспільстві.</vt:lpstr>
      <vt:lpstr>Роль жінки</vt:lpstr>
      <vt:lpstr>«Контракт працюючої матері»</vt:lpstr>
      <vt:lpstr>Презентация PowerPoint</vt:lpstr>
      <vt:lpstr>«Мотивація»</vt:lpstr>
      <vt:lpstr>Презентация PowerPoint</vt:lpstr>
      <vt:lpstr>Висновок!</vt:lpstr>
      <vt:lpstr>Жінки – герої Другої світової війни!</vt:lpstr>
      <vt:lpstr>Роза Шаніна.  54 знищених ворогів</vt:lpstr>
      <vt:lpstr>Снайпери Фаїна Якимова, Роза Шаніна, Лідія Володіна</vt:lpstr>
      <vt:lpstr>Олександра Шулежко врятувала від смерті й голоду 102 дитини; з них 25 були євреями.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«Зміна ролі жінки в суспільстві внаслідок Другої світової війни»</dc:title>
  <cp:lastModifiedBy>User</cp:lastModifiedBy>
  <cp:revision>13</cp:revision>
  <dcterms:modified xsi:type="dcterms:W3CDTF">2017-09-20T22:38:28Z</dcterms:modified>
</cp:coreProperties>
</file>